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395" r:id="rId3"/>
    <p:sldId id="432" r:id="rId4"/>
    <p:sldId id="434" r:id="rId5"/>
    <p:sldId id="435" r:id="rId6"/>
    <p:sldId id="436" r:id="rId7"/>
    <p:sldId id="437" r:id="rId8"/>
    <p:sldId id="439" r:id="rId9"/>
    <p:sldId id="440" r:id="rId10"/>
    <p:sldId id="441" r:id="rId11"/>
    <p:sldId id="295" r:id="rId12"/>
  </p:sldIdLst>
  <p:sldSz cx="12192000" cy="6858000"/>
  <p:notesSz cx="6858000" cy="9144000"/>
  <p:embeddedFontLst>
    <p:embeddedFont>
      <p:font typeface="Source Sans Pro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j1jutUUR+hHyZ4Ut19kKHXRr2E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5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6"/>
    <p:restoredTop sz="84726" autoAdjust="0"/>
  </p:normalViewPr>
  <p:slideViewPr>
    <p:cSldViewPr snapToGrid="0">
      <p:cViewPr varScale="1">
        <p:scale>
          <a:sx n="94" d="100"/>
          <a:sy n="94" d="100"/>
        </p:scale>
        <p:origin x="10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824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Slide" userDrawn="1">
  <p:cSld name="Section Header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"/>
          <p:cNvSpPr txBox="1">
            <a:spLocks noGrp="1"/>
          </p:cNvSpPr>
          <p:nvPr>
            <p:ph type="title"/>
          </p:nvPr>
        </p:nvSpPr>
        <p:spPr>
          <a:xfrm>
            <a:off x="838200" y="479429"/>
            <a:ext cx="10515600" cy="55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4400"/>
              <a:buFont typeface="Arial"/>
              <a:buNone/>
              <a:defRPr sz="4400">
                <a:solidFill>
                  <a:srgbClr val="8C151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" name="Google Shape;21;p7"/>
          <p:cNvCxnSpPr/>
          <p:nvPr/>
        </p:nvCxnSpPr>
        <p:spPr>
          <a:xfrm>
            <a:off x="4953000" y="1356955"/>
            <a:ext cx="2286000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692946BA-223D-A70E-0C90-3544CBCDE4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141" t="33941" r="37259" b="33816"/>
          <a:stretch>
            <a:fillRect/>
          </a:stretch>
        </p:blipFill>
        <p:spPr>
          <a:xfrm>
            <a:off x="8746835" y="6233157"/>
            <a:ext cx="3271945" cy="5226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dt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ft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line-up">
  <p:cSld name="Team line-up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55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5" name="Google Shape;55;p12"/>
          <p:cNvCxnSpPr/>
          <p:nvPr/>
        </p:nvCxnSpPr>
        <p:spPr>
          <a:xfrm>
            <a:off x="4953000" y="1356955"/>
            <a:ext cx="2286000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838200" y="920750"/>
            <a:ext cx="10515600" cy="28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>
            <a:spLocks noGrp="1"/>
          </p:cNvSpPr>
          <p:nvPr>
            <p:ph type="pic" idx="2"/>
          </p:nvPr>
        </p:nvSpPr>
        <p:spPr>
          <a:xfrm>
            <a:off x="586041" y="1885701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2"/>
          <p:cNvSpPr>
            <a:spLocks noGrp="1"/>
          </p:cNvSpPr>
          <p:nvPr>
            <p:ph type="pic" idx="3"/>
          </p:nvPr>
        </p:nvSpPr>
        <p:spPr>
          <a:xfrm>
            <a:off x="2820614" y="1880333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2"/>
          <p:cNvSpPr>
            <a:spLocks noGrp="1"/>
          </p:cNvSpPr>
          <p:nvPr>
            <p:ph type="pic" idx="4"/>
          </p:nvPr>
        </p:nvSpPr>
        <p:spPr>
          <a:xfrm>
            <a:off x="5055187" y="1880333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2"/>
          <p:cNvSpPr>
            <a:spLocks noGrp="1"/>
          </p:cNvSpPr>
          <p:nvPr>
            <p:ph type="pic" idx="5"/>
          </p:nvPr>
        </p:nvSpPr>
        <p:spPr>
          <a:xfrm>
            <a:off x="7289760" y="1880333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2"/>
          <p:cNvSpPr>
            <a:spLocks noGrp="1"/>
          </p:cNvSpPr>
          <p:nvPr>
            <p:ph type="pic" idx="6"/>
          </p:nvPr>
        </p:nvSpPr>
        <p:spPr>
          <a:xfrm>
            <a:off x="9524334" y="1880333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2"/>
          <p:cNvSpPr>
            <a:spLocks noGrp="1"/>
          </p:cNvSpPr>
          <p:nvPr>
            <p:ph type="pic" idx="7"/>
          </p:nvPr>
        </p:nvSpPr>
        <p:spPr>
          <a:xfrm>
            <a:off x="586041" y="4127860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2"/>
          <p:cNvSpPr>
            <a:spLocks noGrp="1"/>
          </p:cNvSpPr>
          <p:nvPr>
            <p:ph type="pic" idx="8"/>
          </p:nvPr>
        </p:nvSpPr>
        <p:spPr>
          <a:xfrm>
            <a:off x="2820614" y="4122492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>
            <a:spLocks noGrp="1"/>
          </p:cNvSpPr>
          <p:nvPr>
            <p:ph type="pic" idx="9"/>
          </p:nvPr>
        </p:nvSpPr>
        <p:spPr>
          <a:xfrm>
            <a:off x="5055187" y="4122492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2"/>
          <p:cNvSpPr>
            <a:spLocks noGrp="1"/>
          </p:cNvSpPr>
          <p:nvPr>
            <p:ph type="pic" idx="13"/>
          </p:nvPr>
        </p:nvSpPr>
        <p:spPr>
          <a:xfrm>
            <a:off x="7289760" y="4122492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2"/>
          <p:cNvSpPr>
            <a:spLocks noGrp="1"/>
          </p:cNvSpPr>
          <p:nvPr>
            <p:ph type="pic" idx="14"/>
          </p:nvPr>
        </p:nvSpPr>
        <p:spPr>
          <a:xfrm>
            <a:off x="9524334" y="4122492"/>
            <a:ext cx="2086099" cy="21018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am line-up - 4 people">
  <p:cSld name="1_Team line-up - 4 peopl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/>
          <p:nvPr/>
        </p:nvSpPr>
        <p:spPr>
          <a:xfrm>
            <a:off x="0" y="3132306"/>
            <a:ext cx="12192000" cy="2976664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55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4400"/>
              <a:buFont typeface="Arial"/>
              <a:buNone/>
              <a:defRPr sz="4400">
                <a:solidFill>
                  <a:srgbClr val="8C151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1" name="Google Shape;71;p13"/>
          <p:cNvCxnSpPr/>
          <p:nvPr/>
        </p:nvCxnSpPr>
        <p:spPr>
          <a:xfrm>
            <a:off x="4953000" y="1356955"/>
            <a:ext cx="2286000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2" name="Google Shape;72;p13"/>
          <p:cNvSpPr txBox="1">
            <a:spLocks noGrp="1"/>
          </p:cNvSpPr>
          <p:nvPr>
            <p:ph type="body" idx="1"/>
          </p:nvPr>
        </p:nvSpPr>
        <p:spPr>
          <a:xfrm>
            <a:off x="838200" y="920750"/>
            <a:ext cx="10515600" cy="28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>
            <a:spLocks noGrp="1"/>
          </p:cNvSpPr>
          <p:nvPr>
            <p:ph type="pic" idx="2"/>
          </p:nvPr>
        </p:nvSpPr>
        <p:spPr>
          <a:xfrm>
            <a:off x="838200" y="1880333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3"/>
          <p:cNvSpPr>
            <a:spLocks noGrp="1"/>
          </p:cNvSpPr>
          <p:nvPr>
            <p:ph type="pic" idx="3"/>
          </p:nvPr>
        </p:nvSpPr>
        <p:spPr>
          <a:xfrm>
            <a:off x="6086599" y="1880333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3"/>
          <p:cNvSpPr>
            <a:spLocks noGrp="1"/>
          </p:cNvSpPr>
          <p:nvPr>
            <p:ph type="pic" idx="4"/>
          </p:nvPr>
        </p:nvSpPr>
        <p:spPr>
          <a:xfrm>
            <a:off x="838199" y="4122492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3"/>
          <p:cNvSpPr>
            <a:spLocks noGrp="1"/>
          </p:cNvSpPr>
          <p:nvPr>
            <p:ph type="pic" idx="5"/>
          </p:nvPr>
        </p:nvSpPr>
        <p:spPr>
          <a:xfrm>
            <a:off x="6096000" y="4122492"/>
            <a:ext cx="2086099" cy="210185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3"/>
          <p:cNvSpPr txBox="1">
            <a:spLocks noGrp="1"/>
          </p:cNvSpPr>
          <p:nvPr>
            <p:ph type="body" idx="6"/>
          </p:nvPr>
        </p:nvSpPr>
        <p:spPr>
          <a:xfrm>
            <a:off x="3135313" y="1879600"/>
            <a:ext cx="2774950" cy="140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None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body" idx="7"/>
          </p:nvPr>
        </p:nvSpPr>
        <p:spPr>
          <a:xfrm>
            <a:off x="3135313" y="4122492"/>
            <a:ext cx="2774950" cy="140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None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8"/>
          </p:nvPr>
        </p:nvSpPr>
        <p:spPr>
          <a:xfrm>
            <a:off x="8349034" y="1879599"/>
            <a:ext cx="2774950" cy="140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None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9"/>
          </p:nvPr>
        </p:nvSpPr>
        <p:spPr>
          <a:xfrm>
            <a:off x="8367836" y="4122492"/>
            <a:ext cx="2774950" cy="140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ource Sans Pro"/>
              <a:buNone/>
              <a:defRPr sz="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 Slide - 3 photos">
  <p:cSld name="2_Section Header Slide - 3 photo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/>
          <p:nvPr/>
        </p:nvSpPr>
        <p:spPr>
          <a:xfrm>
            <a:off x="0" y="3132306"/>
            <a:ext cx="12192000" cy="2976664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55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5" name="Google Shape;85;p14"/>
          <p:cNvCxnSpPr/>
          <p:nvPr/>
        </p:nvCxnSpPr>
        <p:spPr>
          <a:xfrm>
            <a:off x="4953000" y="1356955"/>
            <a:ext cx="2286000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4"/>
          <p:cNvSpPr txBox="1">
            <a:spLocks noGrp="1"/>
          </p:cNvSpPr>
          <p:nvPr>
            <p:ph type="body" idx="1"/>
          </p:nvPr>
        </p:nvSpPr>
        <p:spPr>
          <a:xfrm>
            <a:off x="838200" y="920750"/>
            <a:ext cx="10515600" cy="28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>
            <a:spLocks noGrp="1"/>
          </p:cNvSpPr>
          <p:nvPr>
            <p:ph type="pic" idx="2"/>
          </p:nvPr>
        </p:nvSpPr>
        <p:spPr>
          <a:xfrm>
            <a:off x="7976681" y="1885701"/>
            <a:ext cx="3377119" cy="272521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14"/>
          <p:cNvSpPr>
            <a:spLocks noGrp="1"/>
          </p:cNvSpPr>
          <p:nvPr>
            <p:ph type="pic" idx="3"/>
          </p:nvPr>
        </p:nvSpPr>
        <p:spPr>
          <a:xfrm>
            <a:off x="840040" y="1885701"/>
            <a:ext cx="3377119" cy="272521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4"/>
          <p:cNvSpPr>
            <a:spLocks noGrp="1"/>
          </p:cNvSpPr>
          <p:nvPr>
            <p:ph type="pic" idx="4"/>
          </p:nvPr>
        </p:nvSpPr>
        <p:spPr>
          <a:xfrm>
            <a:off x="4408361" y="1885701"/>
            <a:ext cx="3377119" cy="272521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4"/>
          <p:cNvSpPr txBox="1">
            <a:spLocks noGrp="1"/>
          </p:cNvSpPr>
          <p:nvPr>
            <p:ph type="body" idx="5"/>
          </p:nvPr>
        </p:nvSpPr>
        <p:spPr>
          <a:xfrm>
            <a:off x="838200" y="4907283"/>
            <a:ext cx="337820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6"/>
          </p:nvPr>
        </p:nvSpPr>
        <p:spPr>
          <a:xfrm>
            <a:off x="4406900" y="4907283"/>
            <a:ext cx="337820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7"/>
          </p:nvPr>
        </p:nvSpPr>
        <p:spPr>
          <a:xfrm>
            <a:off x="7975600" y="4907283"/>
            <a:ext cx="337820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llage">
  <p:cSld name="3_Collag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>
            <a:off x="0" y="3132306"/>
            <a:ext cx="12192000" cy="2976664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55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7" name="Google Shape;97;p15"/>
          <p:cNvCxnSpPr/>
          <p:nvPr/>
        </p:nvCxnSpPr>
        <p:spPr>
          <a:xfrm>
            <a:off x="4953000" y="1356955"/>
            <a:ext cx="2286000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838200" y="920750"/>
            <a:ext cx="10515600" cy="28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>
            <a:spLocks noGrp="1"/>
          </p:cNvSpPr>
          <p:nvPr>
            <p:ph type="pic" idx="2"/>
          </p:nvPr>
        </p:nvSpPr>
        <p:spPr>
          <a:xfrm>
            <a:off x="838199" y="1701058"/>
            <a:ext cx="3377119" cy="1851612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5"/>
          <p:cNvSpPr txBox="1">
            <a:spLocks noGrp="1"/>
          </p:cNvSpPr>
          <p:nvPr>
            <p:ph type="body" idx="3"/>
          </p:nvPr>
        </p:nvSpPr>
        <p:spPr>
          <a:xfrm>
            <a:off x="837118" y="3589699"/>
            <a:ext cx="337820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4"/>
          </p:nvPr>
        </p:nvSpPr>
        <p:spPr>
          <a:xfrm>
            <a:off x="4406359" y="1701058"/>
            <a:ext cx="337820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5"/>
          </p:nvPr>
        </p:nvSpPr>
        <p:spPr>
          <a:xfrm>
            <a:off x="7975600" y="5497153"/>
            <a:ext cx="3378200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>
            <a:spLocks noGrp="1"/>
          </p:cNvSpPr>
          <p:nvPr>
            <p:ph type="pic" idx="6"/>
          </p:nvPr>
        </p:nvSpPr>
        <p:spPr>
          <a:xfrm>
            <a:off x="837118" y="4333708"/>
            <a:ext cx="3377119" cy="1851612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5"/>
          <p:cNvSpPr>
            <a:spLocks noGrp="1"/>
          </p:cNvSpPr>
          <p:nvPr>
            <p:ph type="pic" idx="7"/>
          </p:nvPr>
        </p:nvSpPr>
        <p:spPr>
          <a:xfrm>
            <a:off x="4407440" y="2453919"/>
            <a:ext cx="3377119" cy="1851612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5"/>
          <p:cNvSpPr>
            <a:spLocks noGrp="1"/>
          </p:cNvSpPr>
          <p:nvPr>
            <p:ph type="pic" idx="8"/>
          </p:nvPr>
        </p:nvSpPr>
        <p:spPr>
          <a:xfrm>
            <a:off x="4407440" y="4343831"/>
            <a:ext cx="3377119" cy="1851612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5"/>
          <p:cNvSpPr>
            <a:spLocks noGrp="1"/>
          </p:cNvSpPr>
          <p:nvPr>
            <p:ph type="pic" idx="9"/>
          </p:nvPr>
        </p:nvSpPr>
        <p:spPr>
          <a:xfrm>
            <a:off x="7976681" y="1719633"/>
            <a:ext cx="3377119" cy="1851612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15"/>
          <p:cNvSpPr>
            <a:spLocks noGrp="1"/>
          </p:cNvSpPr>
          <p:nvPr>
            <p:ph type="pic" idx="13"/>
          </p:nvPr>
        </p:nvSpPr>
        <p:spPr>
          <a:xfrm>
            <a:off x="7976681" y="3614566"/>
            <a:ext cx="3377119" cy="18516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meline">
  <p:cSld name="1_Timeline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55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8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3" name="Google Shape;163;p18"/>
          <p:cNvCxnSpPr/>
          <p:nvPr/>
        </p:nvCxnSpPr>
        <p:spPr>
          <a:xfrm>
            <a:off x="4953000" y="1356955"/>
            <a:ext cx="2286000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4" name="Google Shape;164;p18"/>
          <p:cNvSpPr txBox="1">
            <a:spLocks noGrp="1"/>
          </p:cNvSpPr>
          <p:nvPr>
            <p:ph type="body" idx="1"/>
          </p:nvPr>
        </p:nvSpPr>
        <p:spPr>
          <a:xfrm>
            <a:off x="838200" y="920750"/>
            <a:ext cx="10515600" cy="28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8"/>
          <p:cNvSpPr/>
          <p:nvPr/>
        </p:nvSpPr>
        <p:spPr>
          <a:xfrm>
            <a:off x="0" y="2612538"/>
            <a:ext cx="12192000" cy="2202025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8"/>
          <p:cNvSpPr>
            <a:spLocks noGrp="1"/>
          </p:cNvSpPr>
          <p:nvPr>
            <p:ph type="pic" idx="2"/>
          </p:nvPr>
        </p:nvSpPr>
        <p:spPr>
          <a:xfrm>
            <a:off x="275448" y="3430246"/>
            <a:ext cx="2724150" cy="1981541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18"/>
          <p:cNvSpPr>
            <a:spLocks noGrp="1"/>
          </p:cNvSpPr>
          <p:nvPr>
            <p:ph type="pic" idx="3"/>
          </p:nvPr>
        </p:nvSpPr>
        <p:spPr>
          <a:xfrm>
            <a:off x="6216844" y="3439901"/>
            <a:ext cx="2724150" cy="1981541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18"/>
          <p:cNvSpPr>
            <a:spLocks noGrp="1"/>
          </p:cNvSpPr>
          <p:nvPr>
            <p:ph type="pic" idx="4"/>
          </p:nvPr>
        </p:nvSpPr>
        <p:spPr>
          <a:xfrm>
            <a:off x="3246146" y="2005659"/>
            <a:ext cx="2724150" cy="1981541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18"/>
          <p:cNvSpPr>
            <a:spLocks noGrp="1"/>
          </p:cNvSpPr>
          <p:nvPr>
            <p:ph type="pic" idx="5"/>
          </p:nvPr>
        </p:nvSpPr>
        <p:spPr>
          <a:xfrm>
            <a:off x="9195091" y="2005659"/>
            <a:ext cx="2724150" cy="1981541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18"/>
          <p:cNvSpPr txBox="1">
            <a:spLocks noGrp="1"/>
          </p:cNvSpPr>
          <p:nvPr>
            <p:ph type="body" idx="6"/>
          </p:nvPr>
        </p:nvSpPr>
        <p:spPr>
          <a:xfrm>
            <a:off x="276225" y="1773238"/>
            <a:ext cx="2724150" cy="1436687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>
                <a:solidFill>
                  <a:schemeClr val="dk1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600" lvl="2" indent="-355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18"/>
          <p:cNvSpPr txBox="1">
            <a:spLocks noGrp="1"/>
          </p:cNvSpPr>
          <p:nvPr>
            <p:ph type="body" idx="7"/>
          </p:nvPr>
        </p:nvSpPr>
        <p:spPr>
          <a:xfrm>
            <a:off x="3246146" y="4217176"/>
            <a:ext cx="2724150" cy="1436687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>
                <a:solidFill>
                  <a:schemeClr val="dk1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18"/>
          <p:cNvSpPr txBox="1">
            <a:spLocks noGrp="1"/>
          </p:cNvSpPr>
          <p:nvPr>
            <p:ph type="body" idx="8"/>
          </p:nvPr>
        </p:nvSpPr>
        <p:spPr>
          <a:xfrm>
            <a:off x="6216067" y="1773238"/>
            <a:ext cx="2724150" cy="1436687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>
                <a:solidFill>
                  <a:schemeClr val="dk1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>
                <a:solidFill>
                  <a:schemeClr val="dk1"/>
                </a:solidFill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18"/>
          <p:cNvSpPr txBox="1">
            <a:spLocks noGrp="1"/>
          </p:cNvSpPr>
          <p:nvPr>
            <p:ph type="body" idx="9"/>
          </p:nvPr>
        </p:nvSpPr>
        <p:spPr>
          <a:xfrm>
            <a:off x="9195091" y="4217175"/>
            <a:ext cx="2724150" cy="1436687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>
                <a:solidFill>
                  <a:schemeClr val="dk1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>
                <a:solidFill>
                  <a:schemeClr val="dk1"/>
                </a:solidFill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>
                <a:solidFill>
                  <a:schemeClr val="dk1"/>
                </a:solidFill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>
                <a:solidFill>
                  <a:schemeClr val="dk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 page - one photo">
  <p:cSld name="Sub page - one photo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/>
          <p:nvPr/>
        </p:nvSpPr>
        <p:spPr>
          <a:xfrm>
            <a:off x="0" y="0"/>
            <a:ext cx="8270543" cy="6356356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>
            <a:spLocks noGrp="1"/>
          </p:cNvSpPr>
          <p:nvPr>
            <p:ph type="pic" idx="2"/>
          </p:nvPr>
        </p:nvSpPr>
        <p:spPr>
          <a:xfrm>
            <a:off x="5068571" y="519135"/>
            <a:ext cx="6572568" cy="5394960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19"/>
          <p:cNvSpPr txBox="1">
            <a:spLocks noGrp="1"/>
          </p:cNvSpPr>
          <p:nvPr>
            <p:ph type="body" idx="1"/>
          </p:nvPr>
        </p:nvSpPr>
        <p:spPr>
          <a:xfrm>
            <a:off x="450850" y="365125"/>
            <a:ext cx="4166870" cy="16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19"/>
          <p:cNvSpPr txBox="1">
            <a:spLocks noGrp="1"/>
          </p:cNvSpPr>
          <p:nvPr>
            <p:ph type="body" idx="3"/>
          </p:nvPr>
        </p:nvSpPr>
        <p:spPr>
          <a:xfrm>
            <a:off x="765637" y="2414083"/>
            <a:ext cx="3852083" cy="350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79" name="Google Shape;179;p19"/>
          <p:cNvCxnSpPr/>
          <p:nvPr/>
        </p:nvCxnSpPr>
        <p:spPr>
          <a:xfrm>
            <a:off x="0" y="2105690"/>
            <a:ext cx="3112756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0" name="Google Shape;180;p19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ub page - three photos">
  <p:cSld name="1_Sub page - three photos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/>
          <p:nvPr/>
        </p:nvSpPr>
        <p:spPr>
          <a:xfrm>
            <a:off x="0" y="0"/>
            <a:ext cx="8270543" cy="6356356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0"/>
          <p:cNvSpPr>
            <a:spLocks noGrp="1"/>
          </p:cNvSpPr>
          <p:nvPr>
            <p:ph type="pic" idx="2"/>
          </p:nvPr>
        </p:nvSpPr>
        <p:spPr>
          <a:xfrm>
            <a:off x="5068571" y="519133"/>
            <a:ext cx="6572568" cy="3294584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20"/>
          <p:cNvSpPr txBox="1">
            <a:spLocks noGrp="1"/>
          </p:cNvSpPr>
          <p:nvPr>
            <p:ph type="body" idx="1"/>
          </p:nvPr>
        </p:nvSpPr>
        <p:spPr>
          <a:xfrm>
            <a:off x="450850" y="365125"/>
            <a:ext cx="4166870" cy="16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20"/>
          <p:cNvSpPr txBox="1">
            <a:spLocks noGrp="1"/>
          </p:cNvSpPr>
          <p:nvPr>
            <p:ph type="body" idx="3"/>
          </p:nvPr>
        </p:nvSpPr>
        <p:spPr>
          <a:xfrm>
            <a:off x="765637" y="2423422"/>
            <a:ext cx="3852083" cy="350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6" name="Google Shape;186;p20"/>
          <p:cNvCxnSpPr/>
          <p:nvPr/>
        </p:nvCxnSpPr>
        <p:spPr>
          <a:xfrm>
            <a:off x="0" y="2105690"/>
            <a:ext cx="3112756" cy="0"/>
          </a:xfrm>
          <a:prstGeom prst="straightConnector1">
            <a:avLst/>
          </a:prstGeom>
          <a:noFill/>
          <a:ln w="3810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7" name="Google Shape;187;p20"/>
          <p:cNvSpPr>
            <a:spLocks noGrp="1"/>
          </p:cNvSpPr>
          <p:nvPr>
            <p:ph type="pic" idx="4"/>
          </p:nvPr>
        </p:nvSpPr>
        <p:spPr>
          <a:xfrm>
            <a:off x="5068571" y="3891775"/>
            <a:ext cx="3105273" cy="2038387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20"/>
          <p:cNvSpPr>
            <a:spLocks noGrp="1"/>
          </p:cNvSpPr>
          <p:nvPr>
            <p:ph type="pic" idx="5"/>
          </p:nvPr>
        </p:nvSpPr>
        <p:spPr>
          <a:xfrm>
            <a:off x="8270544" y="3891775"/>
            <a:ext cx="3370596" cy="2038387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20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/>
          <p:nvPr/>
        </p:nvSpPr>
        <p:spPr>
          <a:xfrm>
            <a:off x="0" y="0"/>
            <a:ext cx="8270543" cy="6356356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1"/>
          <p:cNvSpPr>
            <a:spLocks noGrp="1"/>
          </p:cNvSpPr>
          <p:nvPr>
            <p:ph type="pic" idx="2"/>
          </p:nvPr>
        </p:nvSpPr>
        <p:spPr>
          <a:xfrm>
            <a:off x="6096001" y="519135"/>
            <a:ext cx="5545138" cy="2909865"/>
          </a:xfrm>
          <a:prstGeom prst="rect">
            <a:avLst/>
          </a:prstGeom>
          <a:noFill/>
          <a:ln>
            <a:noFill/>
          </a:ln>
        </p:spPr>
      </p:sp>
      <p:sp>
        <p:nvSpPr>
          <p:cNvPr id="193" name="Google Shape;193;p21"/>
          <p:cNvSpPr txBox="1">
            <a:spLocks noGrp="1"/>
          </p:cNvSpPr>
          <p:nvPr>
            <p:ph type="body" idx="1"/>
          </p:nvPr>
        </p:nvSpPr>
        <p:spPr>
          <a:xfrm>
            <a:off x="450850" y="365125"/>
            <a:ext cx="4694238" cy="161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body" idx="3"/>
          </p:nvPr>
        </p:nvSpPr>
        <p:spPr>
          <a:xfrm>
            <a:off x="765637" y="2331933"/>
            <a:ext cx="4694238" cy="350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95" name="Google Shape;195;p21"/>
          <p:cNvCxnSpPr/>
          <p:nvPr/>
        </p:nvCxnSpPr>
        <p:spPr>
          <a:xfrm>
            <a:off x="0" y="2105690"/>
            <a:ext cx="3112756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6" name="Google Shape;196;p21"/>
          <p:cNvSpPr>
            <a:spLocks noGrp="1"/>
          </p:cNvSpPr>
          <p:nvPr>
            <p:ph type="pic" idx="4"/>
          </p:nvPr>
        </p:nvSpPr>
        <p:spPr>
          <a:xfrm>
            <a:off x="6096001" y="3463476"/>
            <a:ext cx="5545138" cy="27130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2"/>
          <p:cNvSpPr txBox="1">
            <a:spLocks noGrp="1"/>
          </p:cNvSpPr>
          <p:nvPr>
            <p:ph type="ft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3"/>
          <p:cNvSpPr txBox="1">
            <a:spLocks noGrp="1"/>
          </p:cNvSpPr>
          <p:nvPr>
            <p:ph type="body" idx="1"/>
          </p:nvPr>
        </p:nvSpPr>
        <p:spPr>
          <a:xfrm>
            <a:off x="5183188" y="987431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4" name="Google Shape;204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5" name="Google Shape;205;p23"/>
          <p:cNvSpPr txBox="1">
            <a:spLocks noGrp="1"/>
          </p:cNvSpPr>
          <p:nvPr>
            <p:ph type="dt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p23"/>
          <p:cNvSpPr txBox="1">
            <a:spLocks noGrp="1"/>
          </p:cNvSpPr>
          <p:nvPr>
            <p:ph type="ft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838200" y="631189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19FC0E61-259B-3462-E2A6-F13DA5AA3290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004300" y="5991752"/>
            <a:ext cx="2641602" cy="685269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epp.stanford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"/>
          <p:cNvSpPr/>
          <p:nvPr/>
        </p:nvSpPr>
        <p:spPr>
          <a:xfrm>
            <a:off x="8892988" y="5810442"/>
            <a:ext cx="2922494" cy="10475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"/>
          <p:cNvPicPr preferRelativeResize="0"/>
          <p:nvPr/>
        </p:nvPicPr>
        <p:blipFill rotWithShape="1">
          <a:blip r:embed="rId3">
            <a:alphaModFix amt="30000"/>
          </a:blip>
          <a:srcRect l="2798" t="5553" r="4671" b="2478"/>
          <a:stretch/>
        </p:blipFill>
        <p:spPr>
          <a:xfrm>
            <a:off x="5746025" y="294588"/>
            <a:ext cx="6293925" cy="626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1"/>
          <p:cNvCxnSpPr/>
          <p:nvPr/>
        </p:nvCxnSpPr>
        <p:spPr>
          <a:xfrm>
            <a:off x="0" y="3835351"/>
            <a:ext cx="5853723" cy="0"/>
          </a:xfrm>
          <a:prstGeom prst="straightConnector1">
            <a:avLst/>
          </a:prstGeom>
          <a:noFill/>
          <a:ln w="95250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18521308-454F-EA03-23E3-9F23D8BF7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5338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Michael Wara</a:t>
            </a:r>
          </a:p>
          <a:p>
            <a:pPr algn="l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October 29,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A65A1-7B56-0B95-76C7-AA5E40F5727F}"/>
              </a:ext>
            </a:extLst>
          </p:cNvPr>
          <p:cNvSpPr txBox="1"/>
          <p:nvPr/>
        </p:nvSpPr>
        <p:spPr>
          <a:xfrm>
            <a:off x="398603" y="2349061"/>
            <a:ext cx="6293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8C1514"/>
                </a:solidFill>
                <a:latin typeface="Source Sans Pro" panose="020B0503030403020204" pitchFamily="34" charset="0"/>
              </a:rPr>
              <a:t>Assembly Utilities &amp; Energy and Insurance Committees </a:t>
            </a:r>
          </a:p>
          <a:p>
            <a:r>
              <a:rPr lang="en-US" sz="2800" dirty="0">
                <a:solidFill>
                  <a:srgbClr val="8C1514"/>
                </a:solidFill>
                <a:latin typeface="Source Sans Pro" panose="020B0503030403020204" pitchFamily="34" charset="0"/>
              </a:rPr>
              <a:t>Joint Hearing on Subrogation</a:t>
            </a:r>
          </a:p>
        </p:txBody>
      </p:sp>
      <p:pic>
        <p:nvPicPr>
          <p:cNvPr id="4" name="Picture 3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6EEA2D7F-7B51-D6B5-83FB-54B78759EA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141" t="33941" r="37259" b="33816"/>
          <a:stretch>
            <a:fillRect/>
          </a:stretch>
        </p:blipFill>
        <p:spPr>
          <a:xfrm>
            <a:off x="152050" y="529676"/>
            <a:ext cx="9502222" cy="15177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5F6D-6D54-42F4-C819-D6C3F5FF7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Wildfire structure loss is unprecedented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07265A-AB23-3311-8024-966855C190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083BB9-3E9C-059C-BA8E-CB9D36705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42077"/>
            <a:ext cx="7772400" cy="386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74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51F4B-09D9-8F03-B1FE-3AAA6761C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Wildfire structure loss is unprecedented</a:t>
            </a:r>
          </a:p>
        </p:txBody>
      </p:sp>
      <p:sp>
        <p:nvSpPr>
          <p:cNvPr id="4" name="AutoShape 4" descr="No photo description available.">
            <a:extLst>
              <a:ext uri="{FF2B5EF4-FFF2-40B4-BE49-F238E27FC236}">
                <a16:creationId xmlns:a16="http://schemas.microsoft.com/office/drawing/2014/main" id="{F6A0A767-B529-2CB5-A517-E9526C97AA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27487" y="1902555"/>
            <a:ext cx="3468812" cy="495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1867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D01AA8-6B95-8306-9DB9-D9CAB3F8D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060" y="1587478"/>
            <a:ext cx="2875880" cy="41108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1B891E-D0FC-B49F-2513-B7252D83AB8F}"/>
              </a:ext>
            </a:extLst>
          </p:cNvPr>
          <p:cNvSpPr txBox="1"/>
          <p:nvPr/>
        </p:nvSpPr>
        <p:spPr>
          <a:xfrm>
            <a:off x="2852527" y="5793729"/>
            <a:ext cx="691888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/>
              <a:t>Richard Nixon fights the Bel Aire Fire, 1961, 484 structures lost. </a:t>
            </a:r>
          </a:p>
        </p:txBody>
      </p:sp>
    </p:spTree>
    <p:extLst>
      <p:ext uri="{BB962C8B-B14F-4D97-AF65-F5344CB8AC3E}">
        <p14:creationId xmlns:p14="http://schemas.microsoft.com/office/powerpoint/2010/main" val="3321236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C4B3-CD9E-557A-188F-DAFB43C6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Subrogation against whom?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83845-B04B-1E0C-E578-7E91BAA1B5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2EEA5E-020E-3104-52E6-FF9FA9CCCA45}"/>
              </a:ext>
            </a:extLst>
          </p:cNvPr>
          <p:cNvSpPr txBox="1"/>
          <p:nvPr/>
        </p:nvSpPr>
        <p:spPr>
          <a:xfrm>
            <a:off x="838200" y="1626394"/>
            <a:ext cx="728646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Structures Counts in Wildfire Hazard Severity Zones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PG&amp;E Corporation – 1,096,463 (23%)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Edison International – 992,841 (22%)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SDG&amp;E – 441,136 (40%)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LADWP – 246,183 (23%)</a:t>
            </a:r>
          </a:p>
          <a:p>
            <a:endParaRPr lang="en-US" sz="2400" dirty="0"/>
          </a:p>
          <a:p>
            <a:r>
              <a:rPr lang="en-US" sz="1800" dirty="0"/>
              <a:t>See, Evans et al., 2026, https://</a:t>
            </a:r>
            <a:r>
              <a:rPr lang="en-US" sz="1800" dirty="0" err="1"/>
              <a:t>wuistructurallookbook.stanford.edu</a:t>
            </a:r>
            <a:endParaRPr lang="en-US" sz="18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21C0CA-4456-6CF3-4176-23C5B8B1E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656" y="1482913"/>
            <a:ext cx="3429490" cy="443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3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68201-6929-B60F-4945-9B19272AC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big is the impact of subrogation on utility customers? It depends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1A4790-AF0A-56F2-CB8C-0F315F2F02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AFD827-42A1-3E99-F54C-E4B4148E5B97}"/>
              </a:ext>
            </a:extLst>
          </p:cNvPr>
          <p:cNvSpPr txBox="1"/>
          <p:nvPr/>
        </p:nvSpPr>
        <p:spPr>
          <a:xfrm>
            <a:off x="2173574" y="1783830"/>
            <a:ext cx="83195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8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8" indent="-342900">
              <a:buFont typeface="Arial" panose="020B0604020202020204" pitchFamily="34" charset="0"/>
              <a:buChar char="•"/>
            </a:pPr>
            <a:r>
              <a:rPr lang="en-US" sz="2400" dirty="0"/>
              <a:t>Who pays for wildfires (does Legislature make changes?)</a:t>
            </a:r>
          </a:p>
          <a:p>
            <a:pPr marL="342900" lvl="8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8" indent="-342900">
              <a:buFont typeface="Arial" panose="020B0604020202020204" pitchFamily="34" charset="0"/>
              <a:buChar char="•"/>
            </a:pPr>
            <a:r>
              <a:rPr lang="en-US" sz="2400" dirty="0"/>
              <a:t>Legal certainty regarding inverse condemnation doctrine</a:t>
            </a:r>
          </a:p>
          <a:p>
            <a:pPr marL="342900" lvl="8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8" indent="-342900">
              <a:buFont typeface="Arial" panose="020B0604020202020204" pitchFamily="34" charset="0"/>
              <a:buChar char="•"/>
            </a:pPr>
            <a:r>
              <a:rPr lang="en-US" sz="2400" dirty="0"/>
              <a:t>Solvency of payor/access to and cost of borrowing</a:t>
            </a:r>
          </a:p>
          <a:p>
            <a:pPr marL="342900" lvl="8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8" indent="-342900">
              <a:buFont typeface="Arial" panose="020B0604020202020204" pitchFamily="34" charset="0"/>
              <a:buChar char="•"/>
            </a:pPr>
            <a:r>
              <a:rPr lang="en-US" sz="2400" dirty="0"/>
              <a:t>Priority in bankruptcy of unsecured creditor claims</a:t>
            </a:r>
          </a:p>
          <a:p>
            <a:pPr marL="342900" lvl="8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8"/>
            <a:r>
              <a:rPr lang="en-US" sz="2400" u="sng" dirty="0"/>
              <a:t>All of these drive settlement value for utility caused fires </a:t>
            </a:r>
          </a:p>
        </p:txBody>
      </p:sp>
    </p:spTree>
    <p:extLst>
      <p:ext uri="{BB962C8B-B14F-4D97-AF65-F5344CB8AC3E}">
        <p14:creationId xmlns:p14="http://schemas.microsoft.com/office/powerpoint/2010/main" val="240382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7BB74-5EA6-C029-B336-F08DB8649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9737E-7154-D13B-21D9-CAEC042FE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will likely happen for the Eaton Fire?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9DEA75-380B-5B88-3FA3-375DBB1596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B32D23-6B0B-C852-63AB-91CB2495A66D}"/>
              </a:ext>
            </a:extLst>
          </p:cNvPr>
          <p:cNvSpPr txBox="1"/>
          <p:nvPr/>
        </p:nvSpPr>
        <p:spPr>
          <a:xfrm>
            <a:off x="2173574" y="1783830"/>
            <a:ext cx="91802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Typical subrogation fraction of total liability has been ~40%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Typical settlements have been 55% of claim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Eaton Fire settlements may be higher – perhaps 70%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These claims will be paid out of the California Wildfire Fund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2"/>
            <a:r>
              <a:rPr lang="en-US" sz="2400" dirty="0"/>
              <a:t>Little to no impact on customers beyond Wildfire Fund costs associated with subrogation ($0.89 to $1.30 per month to 2035)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9372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F15C0-D680-84F2-47FC-3EB1267CA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B8B04-1A2E-303A-C5A9-803E6BC96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if there are more utility caused fires?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1B748F-B041-8220-DDFA-4563B36CE2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362DA-5DDA-F701-9653-48B13A3FCF7A}"/>
              </a:ext>
            </a:extLst>
          </p:cNvPr>
          <p:cNvSpPr txBox="1"/>
          <p:nvPr/>
        </p:nvSpPr>
        <p:spPr>
          <a:xfrm>
            <a:off x="2173574" y="1783830"/>
            <a:ext cx="87542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Subsequent IOU Fire, $22B loss in 2027</a:t>
            </a:r>
          </a:p>
          <a:p>
            <a:endParaRPr lang="en-US" sz="24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Wildfire Fund Continuation account exhausted ($12B NPV)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Assume remaining $10B liability is 40% subrogation/60% other claims (55% settlement value)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Assume prudence - ratepayers are accountable for liability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Cost per customer depends on customer count and load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addition to Wildfire Fund securitization charge to 2045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SCE customer impact of about $4.50/month for 30y</a:t>
            </a:r>
          </a:p>
          <a:p>
            <a:r>
              <a:rPr lang="en-US" sz="2400" dirty="0"/>
              <a:t>PG&amp;E customer impact of about $4.15/month for 30y</a:t>
            </a:r>
          </a:p>
          <a:p>
            <a:r>
              <a:rPr lang="en-US" sz="2400" dirty="0"/>
              <a:t>SDG&amp;E customer impact of about $14/month for 30y</a:t>
            </a:r>
          </a:p>
        </p:txBody>
      </p:sp>
    </p:spTree>
    <p:extLst>
      <p:ext uri="{BB962C8B-B14F-4D97-AF65-F5344CB8AC3E}">
        <p14:creationId xmlns:p14="http://schemas.microsoft.com/office/powerpoint/2010/main" val="219838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A2882-F604-F8A7-24A9-1DE1E3306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39AF-4ED0-983D-D55E-9AA71E48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if there are more utility caused fires?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B11318-AE7B-B2BF-3EC3-EFB340FE11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10C64-B867-E43A-90A2-0D4F4731C0F1}"/>
              </a:ext>
            </a:extLst>
          </p:cNvPr>
          <p:cNvSpPr txBox="1"/>
          <p:nvPr/>
        </p:nvSpPr>
        <p:spPr>
          <a:xfrm>
            <a:off x="2173574" y="1783830"/>
            <a:ext cx="87542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Subsequent POU Fire, $22B loss in 2027</a:t>
            </a:r>
          </a:p>
          <a:p>
            <a:endParaRPr lang="en-US" sz="24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California Wildfire Fund not available to pay claims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Assume remaining $22B liability is 40% subrogation/60% other claims (55% subrogation settlement value)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Prudence is irrelevant to POU liability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LADWP customer impact of about $33/month for 30y</a:t>
            </a:r>
          </a:p>
        </p:txBody>
      </p:sp>
    </p:spTree>
    <p:extLst>
      <p:ext uri="{BB962C8B-B14F-4D97-AF65-F5344CB8AC3E}">
        <p14:creationId xmlns:p14="http://schemas.microsoft.com/office/powerpoint/2010/main" val="920049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57AFD-F4FB-CE69-6290-15D3BA3C4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6C9F4-825D-1D85-23AD-63A8FDB5A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much do utility customers save if subrogation rights are modified?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8C66AD-F7CB-1E62-8CE9-9FE7011CA9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3FB5E0-6A39-8F92-40F2-904E39E276E2}"/>
              </a:ext>
            </a:extLst>
          </p:cNvPr>
          <p:cNvSpPr txBox="1"/>
          <p:nvPr/>
        </p:nvSpPr>
        <p:spPr>
          <a:xfrm>
            <a:off x="2173574" y="1783830"/>
            <a:ext cx="87542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Question of what is status quo? Is it 55% or 70% settlement value?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subrogation capped at 50% and settlement value is 55%, 10% cost savings for utility customers on prior estimates.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subrogation capped at 50% and settlement value is 70%, 29% cost savings for utility customers on prior estimates.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subrogation eliminated, customer savings from $4.15 to $33 per month for 30y on a $22B fire and enhanced durability of Wildfire Fund Continuation Account.    </a:t>
            </a:r>
          </a:p>
        </p:txBody>
      </p:sp>
    </p:spTree>
    <p:extLst>
      <p:ext uri="{BB962C8B-B14F-4D97-AF65-F5344CB8AC3E}">
        <p14:creationId xmlns:p14="http://schemas.microsoft.com/office/powerpoint/2010/main" val="1080745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12713-37E4-C81F-353C-B7113482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04C5B8-99A6-4975-0141-502DB0721B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DD1F07-3229-700F-1627-6101F2A5BA7F}"/>
              </a:ext>
            </a:extLst>
          </p:cNvPr>
          <p:cNvSpPr txBox="1"/>
          <p:nvPr/>
        </p:nvSpPr>
        <p:spPr>
          <a:xfrm>
            <a:off x="479685" y="1787580"/>
            <a:ext cx="66106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Subrogation costs are an important contributor to overall utility </a:t>
            </a:r>
            <a:r>
              <a:rPr lang="en-US" sz="2400"/>
              <a:t>wildfire liability.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Magnitude depends on factors that have varied through time and will change depending on if there are changes to wildfire liability structure.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Customer bill impacts of future large loss events depend on multiple factors.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CBFC7-EBBC-3463-9CEC-4D7C2FA6A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786" y="2284908"/>
            <a:ext cx="3801908" cy="2790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5F9270-6632-A146-5DCD-30164AE1579E}"/>
              </a:ext>
            </a:extLst>
          </p:cNvPr>
          <p:cNvSpPr txBox="1"/>
          <p:nvPr/>
        </p:nvSpPr>
        <p:spPr>
          <a:xfrm>
            <a:off x="7436786" y="5075904"/>
            <a:ext cx="427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Kim Novak fights the Bel Aire Fire, 1961</a:t>
            </a:r>
          </a:p>
        </p:txBody>
      </p:sp>
    </p:spTree>
    <p:extLst>
      <p:ext uri="{BB962C8B-B14F-4D97-AF65-F5344CB8AC3E}">
        <p14:creationId xmlns:p14="http://schemas.microsoft.com/office/powerpoint/2010/main" val="3480587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E9AD96-72F7-99D9-3E18-E9CD45D27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511" y="949325"/>
            <a:ext cx="10363200" cy="238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0AC542E-8E92-02F6-F017-625C9581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3111" y="3429000"/>
            <a:ext cx="9144000" cy="1655762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https://cepp.stanford.edu</a:t>
            </a:r>
            <a:endParaRPr lang="en-US" dirty="0"/>
          </a:p>
          <a:p>
            <a:endParaRPr lang="en-US" dirty="0"/>
          </a:p>
          <a:p>
            <a:r>
              <a:rPr lang="en-US" dirty="0"/>
              <a:t>2026 Year in California Wildfire released on November 5</a:t>
            </a:r>
            <a:r>
              <a:rPr lang="en-US" baseline="30000" dirty="0"/>
              <a:t>th</a:t>
            </a:r>
            <a:r>
              <a:rPr lang="en-US" dirty="0"/>
              <a:t>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A3C36A-AAB2-0AFF-FCF9-B47097DA3C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2" name="Picture 1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2578511D-93E4-9240-FBBA-3B9ECA4671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141" t="33941" r="37259" b="33816"/>
          <a:stretch>
            <a:fillRect/>
          </a:stretch>
        </p:blipFill>
        <p:spPr>
          <a:xfrm>
            <a:off x="1344889" y="529676"/>
            <a:ext cx="9502222" cy="15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26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74824</TotalTime>
  <Words>592</Words>
  <Application>Microsoft Office PowerPoint</Application>
  <PresentationFormat>Widescreen</PresentationFormat>
  <Paragraphs>88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Source Sans Pro</vt:lpstr>
      <vt:lpstr>Calibri</vt:lpstr>
      <vt:lpstr>Arial</vt:lpstr>
      <vt:lpstr>Office Theme</vt:lpstr>
      <vt:lpstr>PowerPoint Presentation</vt:lpstr>
      <vt:lpstr>Wildfire structure loss is unprecedented </vt:lpstr>
      <vt:lpstr>Wildfire structure loss is unprecedented</vt:lpstr>
      <vt:lpstr>Subrogation against whom?</vt:lpstr>
      <vt:lpstr>How big is the impact of subrogation on utility customers? It depends</vt:lpstr>
      <vt:lpstr>What will likely happen for the Eaton Fire?</vt:lpstr>
      <vt:lpstr>What if there are more utility caused fires?</vt:lpstr>
      <vt:lpstr>What if there are more utility caused fires?</vt:lpstr>
      <vt:lpstr>How much do utility customers save if subrogation rights are modified?</vt:lpstr>
      <vt:lpstr>Conclusions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Gray</dc:creator>
  <cp:lastModifiedBy>Morwell, Stephanie</cp:lastModifiedBy>
  <cp:revision>85</cp:revision>
  <dcterms:created xsi:type="dcterms:W3CDTF">2018-06-30T22:07:53Z</dcterms:created>
  <dcterms:modified xsi:type="dcterms:W3CDTF">2026-10-28T21:10:06Z</dcterms:modified>
</cp:coreProperties>
</file>